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7" autoAdjust="0"/>
    <p:restoredTop sz="94660"/>
  </p:normalViewPr>
  <p:slideViewPr>
    <p:cSldViewPr snapToGrid="0">
      <p:cViewPr varScale="1">
        <p:scale>
          <a:sx n="80" d="100"/>
          <a:sy n="80" d="100"/>
        </p:scale>
        <p:origin x="75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F35C3B1-A767-4B73-97FB-DFBCD8672F4D}" type="datetimeFigureOut">
              <a:rPr lang="en-US" smtClean="0"/>
              <a:t>1/31/2023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E7D6663-CECA-4EA2-BE08-556A0992949F}" type="slidenum">
              <a:rPr lang="en-US" smtClean="0"/>
              <a:t>‹#›</a:t>
            </a:fld>
            <a:endParaRPr lang="en-US"/>
          </a:p>
        </p:txBody>
      </p:sp>
    </p:spTree>
    <p:extLst>
      <p:ext uri="{BB962C8B-B14F-4D97-AF65-F5344CB8AC3E}">
        <p14:creationId xmlns:p14="http://schemas.microsoft.com/office/powerpoint/2010/main" val="243755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35C3B1-A767-4B73-97FB-DFBCD8672F4D}" type="datetimeFigureOut">
              <a:rPr lang="en-US" smtClean="0"/>
              <a:t>1/31/2023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E7D6663-CECA-4EA2-BE08-556A0992949F}" type="slidenum">
              <a:rPr lang="en-US" smtClean="0"/>
              <a:t>‹#›</a:t>
            </a:fld>
            <a:endParaRPr lang="en-US"/>
          </a:p>
        </p:txBody>
      </p:sp>
    </p:spTree>
    <p:extLst>
      <p:ext uri="{BB962C8B-B14F-4D97-AF65-F5344CB8AC3E}">
        <p14:creationId xmlns:p14="http://schemas.microsoft.com/office/powerpoint/2010/main" val="3871480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35C3B1-A767-4B73-97FB-DFBCD8672F4D}"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E7D6663-CECA-4EA2-BE08-556A0992949F}" type="slidenum">
              <a:rPr lang="en-US" smtClean="0"/>
              <a:t>‹#›</a:t>
            </a:fld>
            <a:endParaRPr lang="en-US"/>
          </a:p>
        </p:txBody>
      </p:sp>
    </p:spTree>
    <p:extLst>
      <p:ext uri="{BB962C8B-B14F-4D97-AF65-F5344CB8AC3E}">
        <p14:creationId xmlns:p14="http://schemas.microsoft.com/office/powerpoint/2010/main" val="664467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35C3B1-A767-4B73-97FB-DFBCD8672F4D}"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E7D6663-CECA-4EA2-BE08-556A0992949F}" type="slidenum">
              <a:rPr lang="en-US" smtClean="0"/>
              <a:t>‹#›</a:t>
            </a:fld>
            <a:endParaRPr lang="en-US"/>
          </a:p>
        </p:txBody>
      </p:sp>
    </p:spTree>
    <p:extLst>
      <p:ext uri="{BB962C8B-B14F-4D97-AF65-F5344CB8AC3E}">
        <p14:creationId xmlns:p14="http://schemas.microsoft.com/office/powerpoint/2010/main" val="3142458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35C3B1-A767-4B73-97FB-DFBCD8672F4D}"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E7D6663-CECA-4EA2-BE08-556A0992949F}" type="slidenum">
              <a:rPr lang="en-US" smtClean="0"/>
              <a:t>‹#›</a:t>
            </a:fld>
            <a:endParaRPr lang="en-US"/>
          </a:p>
        </p:txBody>
      </p:sp>
    </p:spTree>
    <p:extLst>
      <p:ext uri="{BB962C8B-B14F-4D97-AF65-F5344CB8AC3E}">
        <p14:creationId xmlns:p14="http://schemas.microsoft.com/office/powerpoint/2010/main" val="6359250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F35C3B1-A767-4B73-97FB-DFBCD8672F4D}" type="datetimeFigureOut">
              <a:rPr lang="en-US" smtClean="0"/>
              <a:t>1/31/2023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7D6663-CECA-4EA2-BE08-556A0992949F}" type="slidenum">
              <a:rPr lang="en-US" smtClean="0"/>
              <a:t>‹#›</a:t>
            </a:fld>
            <a:endParaRPr lang="en-US"/>
          </a:p>
        </p:txBody>
      </p:sp>
    </p:spTree>
    <p:extLst>
      <p:ext uri="{BB962C8B-B14F-4D97-AF65-F5344CB8AC3E}">
        <p14:creationId xmlns:p14="http://schemas.microsoft.com/office/powerpoint/2010/main" val="1210520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F35C3B1-A767-4B73-97FB-DFBCD8672F4D}" type="datetimeFigureOut">
              <a:rPr lang="en-US" smtClean="0"/>
              <a:t>1/31/2023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6E7D6663-CECA-4EA2-BE08-556A0992949F}" type="slidenum">
              <a:rPr lang="en-US" smtClean="0"/>
              <a:t>‹#›</a:t>
            </a:fld>
            <a:endParaRPr lang="en-US"/>
          </a:p>
        </p:txBody>
      </p:sp>
    </p:spTree>
    <p:extLst>
      <p:ext uri="{BB962C8B-B14F-4D97-AF65-F5344CB8AC3E}">
        <p14:creationId xmlns:p14="http://schemas.microsoft.com/office/powerpoint/2010/main" val="1303237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F35C3B1-A767-4B73-97FB-DFBCD8672F4D}"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D6663-CECA-4EA2-BE08-556A0992949F}" type="slidenum">
              <a:rPr lang="en-US" smtClean="0"/>
              <a:t>‹#›</a:t>
            </a:fld>
            <a:endParaRPr lang="en-US"/>
          </a:p>
        </p:txBody>
      </p:sp>
    </p:spTree>
    <p:extLst>
      <p:ext uri="{BB962C8B-B14F-4D97-AF65-F5344CB8AC3E}">
        <p14:creationId xmlns:p14="http://schemas.microsoft.com/office/powerpoint/2010/main" val="3207070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F35C3B1-A767-4B73-97FB-DFBCD8672F4D}"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E7D6663-CECA-4EA2-BE08-556A0992949F}" type="slidenum">
              <a:rPr lang="en-US" smtClean="0"/>
              <a:t>‹#›</a:t>
            </a:fld>
            <a:endParaRPr lang="en-US"/>
          </a:p>
        </p:txBody>
      </p:sp>
    </p:spTree>
    <p:extLst>
      <p:ext uri="{BB962C8B-B14F-4D97-AF65-F5344CB8AC3E}">
        <p14:creationId xmlns:p14="http://schemas.microsoft.com/office/powerpoint/2010/main" val="1680606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5C3B1-A767-4B73-97FB-DFBCD8672F4D}"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D6663-CECA-4EA2-BE08-556A0992949F}" type="slidenum">
              <a:rPr lang="en-US" smtClean="0"/>
              <a:t>‹#›</a:t>
            </a:fld>
            <a:endParaRPr lang="en-US"/>
          </a:p>
        </p:txBody>
      </p:sp>
    </p:spTree>
    <p:extLst>
      <p:ext uri="{BB962C8B-B14F-4D97-AF65-F5344CB8AC3E}">
        <p14:creationId xmlns:p14="http://schemas.microsoft.com/office/powerpoint/2010/main" val="1991120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35C3B1-A767-4B73-97FB-DFBCD8672F4D}"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E7D6663-CECA-4EA2-BE08-556A0992949F}" type="slidenum">
              <a:rPr lang="en-US" smtClean="0"/>
              <a:t>‹#›</a:t>
            </a:fld>
            <a:endParaRPr lang="en-US"/>
          </a:p>
        </p:txBody>
      </p:sp>
    </p:spTree>
    <p:extLst>
      <p:ext uri="{BB962C8B-B14F-4D97-AF65-F5344CB8AC3E}">
        <p14:creationId xmlns:p14="http://schemas.microsoft.com/office/powerpoint/2010/main" val="2782491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35C3B1-A767-4B73-97FB-DFBCD8672F4D}" type="datetimeFigureOut">
              <a:rPr lang="en-US" smtClean="0"/>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D6663-CECA-4EA2-BE08-556A0992949F}" type="slidenum">
              <a:rPr lang="en-US" smtClean="0"/>
              <a:t>‹#›</a:t>
            </a:fld>
            <a:endParaRPr lang="en-US"/>
          </a:p>
        </p:txBody>
      </p:sp>
    </p:spTree>
    <p:extLst>
      <p:ext uri="{BB962C8B-B14F-4D97-AF65-F5344CB8AC3E}">
        <p14:creationId xmlns:p14="http://schemas.microsoft.com/office/powerpoint/2010/main" val="44345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35C3B1-A767-4B73-97FB-DFBCD8672F4D}" type="datetimeFigureOut">
              <a:rPr lang="en-US" smtClean="0"/>
              <a:t>1/31/2023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7D6663-CECA-4EA2-BE08-556A0992949F}" type="slidenum">
              <a:rPr lang="en-US" smtClean="0"/>
              <a:t>‹#›</a:t>
            </a:fld>
            <a:endParaRPr lang="en-US"/>
          </a:p>
        </p:txBody>
      </p:sp>
    </p:spTree>
    <p:extLst>
      <p:ext uri="{BB962C8B-B14F-4D97-AF65-F5344CB8AC3E}">
        <p14:creationId xmlns:p14="http://schemas.microsoft.com/office/powerpoint/2010/main" val="2047343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35C3B1-A767-4B73-97FB-DFBCD8672F4D}" type="datetimeFigureOut">
              <a:rPr lang="en-US" smtClean="0"/>
              <a:t>1/31/2023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7D6663-CECA-4EA2-BE08-556A0992949F}" type="slidenum">
              <a:rPr lang="en-US" smtClean="0"/>
              <a:t>‹#›</a:t>
            </a:fld>
            <a:endParaRPr lang="en-US"/>
          </a:p>
        </p:txBody>
      </p:sp>
    </p:spTree>
    <p:extLst>
      <p:ext uri="{BB962C8B-B14F-4D97-AF65-F5344CB8AC3E}">
        <p14:creationId xmlns:p14="http://schemas.microsoft.com/office/powerpoint/2010/main" val="3495044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35C3B1-A767-4B73-97FB-DFBCD8672F4D}" type="datetimeFigureOut">
              <a:rPr lang="en-US" smtClean="0"/>
              <a:t>1/31/2023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E7D6663-CECA-4EA2-BE08-556A0992949F}" type="slidenum">
              <a:rPr lang="en-US" smtClean="0"/>
              <a:t>‹#›</a:t>
            </a:fld>
            <a:endParaRPr lang="en-US"/>
          </a:p>
        </p:txBody>
      </p:sp>
    </p:spTree>
    <p:extLst>
      <p:ext uri="{BB962C8B-B14F-4D97-AF65-F5344CB8AC3E}">
        <p14:creationId xmlns:p14="http://schemas.microsoft.com/office/powerpoint/2010/main" val="3957602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35C3B1-A767-4B73-97FB-DFBCD8672F4D}" type="datetimeFigureOut">
              <a:rPr lang="en-US" smtClean="0"/>
              <a:t>1/31/2023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E7D6663-CECA-4EA2-BE08-556A0992949F}" type="slidenum">
              <a:rPr lang="en-US" smtClean="0"/>
              <a:t>‹#›</a:t>
            </a:fld>
            <a:endParaRPr lang="en-US"/>
          </a:p>
        </p:txBody>
      </p:sp>
    </p:spTree>
    <p:extLst>
      <p:ext uri="{BB962C8B-B14F-4D97-AF65-F5344CB8AC3E}">
        <p14:creationId xmlns:p14="http://schemas.microsoft.com/office/powerpoint/2010/main" val="717587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35C3B1-A767-4B73-97FB-DFBCD8672F4D}" type="datetimeFigureOut">
              <a:rPr lang="en-US" smtClean="0"/>
              <a:t>1/31/2023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E7D6663-CECA-4EA2-BE08-556A0992949F}" type="slidenum">
              <a:rPr lang="en-US" smtClean="0"/>
              <a:t>‹#›</a:t>
            </a:fld>
            <a:endParaRPr lang="en-US"/>
          </a:p>
        </p:txBody>
      </p:sp>
    </p:spTree>
    <p:extLst>
      <p:ext uri="{BB962C8B-B14F-4D97-AF65-F5344CB8AC3E}">
        <p14:creationId xmlns:p14="http://schemas.microsoft.com/office/powerpoint/2010/main" val="2320647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F35C3B1-A767-4B73-97FB-DFBCD8672F4D}" type="datetimeFigureOut">
              <a:rPr lang="en-US" smtClean="0"/>
              <a:t>1/31/2023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E7D6663-CECA-4EA2-BE08-556A0992949F}" type="slidenum">
              <a:rPr lang="en-US" smtClean="0"/>
              <a:t>‹#›</a:t>
            </a:fld>
            <a:endParaRPr lang="en-US"/>
          </a:p>
        </p:txBody>
      </p:sp>
    </p:spTree>
    <p:extLst>
      <p:ext uri="{BB962C8B-B14F-4D97-AF65-F5344CB8AC3E}">
        <p14:creationId xmlns:p14="http://schemas.microsoft.com/office/powerpoint/2010/main" val="183502675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40047-510B-71BF-6E2E-A73B0E8FA8A8}"/>
              </a:ext>
            </a:extLst>
          </p:cNvPr>
          <p:cNvSpPr>
            <a:spLocks noGrp="1"/>
          </p:cNvSpPr>
          <p:nvPr>
            <p:ph type="ctrTitle"/>
          </p:nvPr>
        </p:nvSpPr>
        <p:spPr/>
        <p:txBody>
          <a:bodyPr/>
          <a:lstStyle/>
          <a:p>
            <a:pPr algn="ctr"/>
            <a:r>
              <a:rPr lang="en-US" b="1" dirty="0"/>
              <a:t>Regression Analysis</a:t>
            </a:r>
            <a:endParaRPr lang="en-US" dirty="0"/>
          </a:p>
        </p:txBody>
      </p:sp>
    </p:spTree>
    <p:extLst>
      <p:ext uri="{BB962C8B-B14F-4D97-AF65-F5344CB8AC3E}">
        <p14:creationId xmlns:p14="http://schemas.microsoft.com/office/powerpoint/2010/main" val="2458166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E0E7312-E60A-9C81-B4A2-C143155B847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2389" y="1981201"/>
            <a:ext cx="11536736" cy="3948906"/>
          </a:xfrm>
        </p:spPr>
      </p:pic>
    </p:spTree>
    <p:extLst>
      <p:ext uri="{BB962C8B-B14F-4D97-AF65-F5344CB8AC3E}">
        <p14:creationId xmlns:p14="http://schemas.microsoft.com/office/powerpoint/2010/main" val="2781862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04550-3C02-2A16-8D6E-29A77D819540}"/>
              </a:ext>
            </a:extLst>
          </p:cNvPr>
          <p:cNvSpPr>
            <a:spLocks noGrp="1"/>
          </p:cNvSpPr>
          <p:nvPr>
            <p:ph type="title"/>
          </p:nvPr>
        </p:nvSpPr>
        <p:spPr/>
        <p:txBody>
          <a:bodyPr/>
          <a:lstStyle/>
          <a:p>
            <a:r>
              <a:rPr lang="en-US" dirty="0">
                <a:latin typeface="Arial Black" panose="020B0A04020102020204" pitchFamily="34" charset="0"/>
                <a:cs typeface="Calibri"/>
              </a:rPr>
              <a:t>Meaning:</a:t>
            </a: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2B4FEFB1-C453-3FB2-939C-0C3833D27778}"/>
              </a:ext>
            </a:extLst>
          </p:cNvPr>
          <p:cNvSpPr>
            <a:spLocks noGrp="1"/>
          </p:cNvSpPr>
          <p:nvPr>
            <p:ph idx="1"/>
          </p:nvPr>
        </p:nvSpPr>
        <p:spPr/>
        <p:txBody>
          <a:bodyPr>
            <a:normAutofit fontScale="85000" lnSpcReduction="10000"/>
          </a:bodyPr>
          <a:lstStyle/>
          <a:p>
            <a:pPr marL="0" indent="0" algn="just">
              <a:buNone/>
            </a:pPr>
            <a:r>
              <a:rPr lang="en-US" dirty="0"/>
              <a:t>A study of measuring the relationship between associated variables, wherein one variable is dependent on another independent variable, called as Regression. It is developed by Sir Francis Galton in 1877 to measure the relationship of height between parents and their children. </a:t>
            </a:r>
          </a:p>
          <a:p>
            <a:pPr marL="0" indent="0" algn="just">
              <a:buNone/>
            </a:pPr>
            <a:r>
              <a:rPr lang="en-US" dirty="0"/>
              <a:t>Regression analysis is a statistical tool to study the nature and extent of functional relationship between two or more variables and to estimate (or predict) the unknown values of dependent variable from the known values of independent variable. </a:t>
            </a:r>
          </a:p>
          <a:p>
            <a:pPr marL="0" indent="0" algn="just">
              <a:buNone/>
            </a:pPr>
            <a:r>
              <a:rPr lang="en-US" dirty="0"/>
              <a:t>The variable that forms the basis for predicting another variable is known as the Independent Variable and the variable that is predicted is known as dependent variable. For example, if we know that two variables price (X) and demand (Y) are closely related we can find out the most probable value of X for a given value of Y or the most probable value of Y for a given value of X. Similarly, if we know that the amount of tax and the rise in the price of a commodity are closely related, we can find out the expected price for a certain amount of tax levy. </a:t>
            </a:r>
          </a:p>
        </p:txBody>
      </p:sp>
    </p:spTree>
    <p:extLst>
      <p:ext uri="{BB962C8B-B14F-4D97-AF65-F5344CB8AC3E}">
        <p14:creationId xmlns:p14="http://schemas.microsoft.com/office/powerpoint/2010/main" val="1506733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DD240-EF5A-D330-578C-D19D2D8A2AB3}"/>
              </a:ext>
            </a:extLst>
          </p:cNvPr>
          <p:cNvSpPr>
            <a:spLocks noGrp="1"/>
          </p:cNvSpPr>
          <p:nvPr>
            <p:ph type="title"/>
          </p:nvPr>
        </p:nvSpPr>
        <p:spPr/>
        <p:txBody>
          <a:bodyPr/>
          <a:lstStyle/>
          <a:p>
            <a:r>
              <a:rPr lang="en-US" b="1" dirty="0"/>
              <a:t>Uses of Regression Analysis:</a:t>
            </a:r>
          </a:p>
        </p:txBody>
      </p:sp>
      <p:sp>
        <p:nvSpPr>
          <p:cNvPr id="3" name="Content Placeholder 2">
            <a:extLst>
              <a:ext uri="{FF2B5EF4-FFF2-40B4-BE49-F238E27FC236}">
                <a16:creationId xmlns:a16="http://schemas.microsoft.com/office/drawing/2014/main" id="{AC51F95C-AF06-A147-A16D-B6EDE02A2BA9}"/>
              </a:ext>
            </a:extLst>
          </p:cNvPr>
          <p:cNvSpPr>
            <a:spLocks noGrp="1"/>
          </p:cNvSpPr>
          <p:nvPr>
            <p:ph idx="1"/>
          </p:nvPr>
        </p:nvSpPr>
        <p:spPr/>
        <p:txBody>
          <a:bodyPr>
            <a:normAutofit/>
          </a:bodyPr>
          <a:lstStyle/>
          <a:p>
            <a:pPr marL="0" indent="0" algn="just">
              <a:buNone/>
            </a:pPr>
            <a:r>
              <a:rPr lang="en-US" dirty="0"/>
              <a:t>1. It provides estimates of values of the dependent variables from values of independent variables. </a:t>
            </a:r>
          </a:p>
          <a:p>
            <a:pPr marL="0" indent="0" algn="just">
              <a:buNone/>
            </a:pPr>
            <a:r>
              <a:rPr lang="en-US" dirty="0"/>
              <a:t>2. It is used to obtain a measure of the error involved in using the regression line as a basis for estimation. </a:t>
            </a:r>
          </a:p>
          <a:p>
            <a:pPr marL="0" indent="0" algn="just">
              <a:buNone/>
            </a:pPr>
            <a:r>
              <a:rPr lang="en-US" dirty="0"/>
              <a:t>3. With the help of regression analysis, we can obtain a measure of degree of association or correlation that exists between the two variables. </a:t>
            </a:r>
          </a:p>
          <a:p>
            <a:pPr marL="0" indent="0" algn="just">
              <a:buNone/>
            </a:pPr>
            <a:r>
              <a:rPr lang="en-US" dirty="0"/>
              <a:t>4. It is highly valuable tool in economies and business research, since most of the problems of the economic analysis are based on cause and effect relationship.</a:t>
            </a:r>
          </a:p>
          <a:p>
            <a:pPr marL="0" indent="0" algn="just">
              <a:buNone/>
            </a:pPr>
            <a:endParaRPr lang="en-US" dirty="0"/>
          </a:p>
        </p:txBody>
      </p:sp>
    </p:spTree>
    <p:extLst>
      <p:ext uri="{BB962C8B-B14F-4D97-AF65-F5344CB8AC3E}">
        <p14:creationId xmlns:p14="http://schemas.microsoft.com/office/powerpoint/2010/main" val="993575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391A3-F569-9B39-CC7B-E96F88F9CDCB}"/>
              </a:ext>
            </a:extLst>
          </p:cNvPr>
          <p:cNvSpPr>
            <a:spLocks noGrp="1"/>
          </p:cNvSpPr>
          <p:nvPr>
            <p:ph type="title"/>
          </p:nvPr>
        </p:nvSpPr>
        <p:spPr/>
        <p:txBody>
          <a:bodyPr/>
          <a:lstStyle/>
          <a:p>
            <a:r>
              <a:rPr lang="en-US" b="1" dirty="0"/>
              <a:t>Regression Lines and Regression Equation: </a:t>
            </a:r>
          </a:p>
        </p:txBody>
      </p:sp>
      <p:sp>
        <p:nvSpPr>
          <p:cNvPr id="3" name="Content Placeholder 2">
            <a:extLst>
              <a:ext uri="{FF2B5EF4-FFF2-40B4-BE49-F238E27FC236}">
                <a16:creationId xmlns:a16="http://schemas.microsoft.com/office/drawing/2014/main" id="{AC7ED81F-08BD-C212-0506-FC51B62C381B}"/>
              </a:ext>
            </a:extLst>
          </p:cNvPr>
          <p:cNvSpPr>
            <a:spLocks noGrp="1"/>
          </p:cNvSpPr>
          <p:nvPr>
            <p:ph idx="1"/>
          </p:nvPr>
        </p:nvSpPr>
        <p:spPr/>
        <p:txBody>
          <a:bodyPr>
            <a:noAutofit/>
          </a:bodyPr>
          <a:lstStyle/>
          <a:p>
            <a:pPr marL="0" indent="0" algn="just">
              <a:buNone/>
            </a:pPr>
            <a:r>
              <a:rPr lang="en-US" sz="1600" dirty="0"/>
              <a:t>Regression lines and regression equations are used synonymously. Regression equations are algebraic expression of the regression lines. Let us consider two variables: X &amp; Y. If y depends on x, then the result comes in the form of simple regression. If we take the case of two variable X and Y, we shall have two regression lines as the regression line of X on Y and regression line of Y on X. The regression line of Y on X gives the most probable value of Y for given value of X and the regression line of X on Y given the most probable value of X for given value of Y. Thus, we have two regression lines. However, when there is either perfect positive or perfect negative correlation between the two variables, the two regression line will coincide, i.e. we will have one line. If the variables are independent, r is zero and the lines of regression are at right angles i.e. parallel to X axis and Y axis. Therefore, with the help of simple linear regression model we have the following two regression lines.</a:t>
            </a:r>
          </a:p>
        </p:txBody>
      </p:sp>
    </p:spTree>
    <p:extLst>
      <p:ext uri="{BB962C8B-B14F-4D97-AF65-F5344CB8AC3E}">
        <p14:creationId xmlns:p14="http://schemas.microsoft.com/office/powerpoint/2010/main" val="4005301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130F1-177E-7AD7-6128-1434A64136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0ED49C-B705-339C-A2B6-157181E31F92}"/>
              </a:ext>
            </a:extLst>
          </p:cNvPr>
          <p:cNvSpPr>
            <a:spLocks noGrp="1"/>
          </p:cNvSpPr>
          <p:nvPr>
            <p:ph idx="1"/>
          </p:nvPr>
        </p:nvSpPr>
        <p:spPr/>
        <p:txBody>
          <a:bodyPr>
            <a:normAutofit fontScale="77500" lnSpcReduction="20000"/>
          </a:bodyPr>
          <a:lstStyle/>
          <a:p>
            <a:pPr marL="0" indent="0" algn="just">
              <a:buNone/>
            </a:pPr>
            <a:r>
              <a:rPr lang="en-US" sz="2800" dirty="0"/>
              <a:t>1. Regression line of Y on X: This line gives the probable value of Y (Dependent variable) for any given value of X (Independent variable). </a:t>
            </a:r>
          </a:p>
          <a:p>
            <a:pPr marL="0" indent="0" algn="ctr">
              <a:buNone/>
            </a:pPr>
            <a:r>
              <a:rPr lang="en-US" sz="2800" b="1" dirty="0"/>
              <a:t>Regression line of Y on X : Y – Ẏ = </a:t>
            </a:r>
            <a:r>
              <a:rPr lang="en-US" sz="2800" b="1" dirty="0" err="1"/>
              <a:t>byx</a:t>
            </a:r>
            <a:r>
              <a:rPr lang="en-US" sz="2800" b="1" dirty="0"/>
              <a:t> (X – Ẋ) </a:t>
            </a:r>
          </a:p>
          <a:p>
            <a:pPr marL="0" indent="0" algn="ctr">
              <a:buNone/>
            </a:pPr>
            <a:r>
              <a:rPr lang="en-US" sz="2800" b="1" dirty="0"/>
              <a:t> OR : Y = a + </a:t>
            </a:r>
            <a:r>
              <a:rPr lang="en-US" sz="2800" b="1" dirty="0" err="1"/>
              <a:t>bX</a:t>
            </a:r>
            <a:r>
              <a:rPr lang="en-US" sz="2800" b="1" dirty="0"/>
              <a:t> </a:t>
            </a:r>
          </a:p>
          <a:p>
            <a:pPr marL="0" indent="0" algn="just">
              <a:buNone/>
            </a:pPr>
            <a:r>
              <a:rPr lang="en-US" sz="2800" dirty="0"/>
              <a:t>2. Regression line of X on Y: This line gives the probable value of X (Dependent variable) for any given value of Y (Independent variable). </a:t>
            </a:r>
          </a:p>
          <a:p>
            <a:pPr marL="0" indent="0" algn="ctr">
              <a:buNone/>
            </a:pPr>
            <a:r>
              <a:rPr lang="en-US" sz="2800" b="1" dirty="0"/>
              <a:t>Regression line of X on Y : X – Ẋ = </a:t>
            </a:r>
            <a:r>
              <a:rPr lang="en-US" sz="2800" b="1" dirty="0" err="1"/>
              <a:t>bxy</a:t>
            </a:r>
            <a:r>
              <a:rPr lang="en-US" sz="2800" b="1" dirty="0"/>
              <a:t> (Y – Ẏ) </a:t>
            </a:r>
          </a:p>
          <a:p>
            <a:pPr marL="0" indent="0" algn="ctr">
              <a:buNone/>
            </a:pPr>
            <a:r>
              <a:rPr lang="en-US" sz="2800" b="1" dirty="0"/>
              <a:t> OR : X = a + </a:t>
            </a:r>
            <a:r>
              <a:rPr lang="en-US" sz="2800" b="1" dirty="0" err="1"/>
              <a:t>bY</a:t>
            </a:r>
            <a:r>
              <a:rPr lang="en-US" sz="2800" b="1" dirty="0"/>
              <a:t> </a:t>
            </a:r>
          </a:p>
          <a:p>
            <a:pPr marL="0" indent="0">
              <a:buNone/>
            </a:pPr>
            <a:endParaRPr lang="en-US" dirty="0"/>
          </a:p>
        </p:txBody>
      </p:sp>
    </p:spTree>
    <p:extLst>
      <p:ext uri="{BB962C8B-B14F-4D97-AF65-F5344CB8AC3E}">
        <p14:creationId xmlns:p14="http://schemas.microsoft.com/office/powerpoint/2010/main" val="2071394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59934-4675-221B-294D-EB0446BC36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224C12-65BA-A000-3787-91D12EAFA81F}"/>
              </a:ext>
            </a:extLst>
          </p:cNvPr>
          <p:cNvSpPr>
            <a:spLocks noGrp="1"/>
          </p:cNvSpPr>
          <p:nvPr>
            <p:ph idx="1"/>
          </p:nvPr>
        </p:nvSpPr>
        <p:spPr/>
        <p:txBody>
          <a:bodyPr>
            <a:normAutofit/>
          </a:bodyPr>
          <a:lstStyle/>
          <a:p>
            <a:pPr marL="0" indent="0" algn="just">
              <a:buNone/>
            </a:pPr>
            <a:r>
              <a:rPr lang="en-US" dirty="0"/>
              <a:t>In the above two regression lines or regression equations, there are two regression parameters, which are “a” and “b”. Here “a” is unknown constant and “b” which is also denoted as “</a:t>
            </a:r>
            <a:r>
              <a:rPr lang="en-US" dirty="0" err="1"/>
              <a:t>byx</a:t>
            </a:r>
            <a:r>
              <a:rPr lang="en-US" dirty="0"/>
              <a:t>” or “</a:t>
            </a:r>
            <a:r>
              <a:rPr lang="en-US" dirty="0" err="1"/>
              <a:t>bxy</a:t>
            </a:r>
            <a:r>
              <a:rPr lang="en-US" dirty="0"/>
              <a:t>”, is also another unknown constant popularly called as regression coefficient. Hence, these “a” and “b” are two unknown constants (fixed numerical values) which determine the position of the line completely. If the value of either or both of them is changed, another line is determined. The parameter “a” determines the level of the fitted line (i.e. the distance of the line directly above or below the origin). The parameter “b” determines the slope of the line (i.e. the change in Y for unit change in X).</a:t>
            </a:r>
          </a:p>
        </p:txBody>
      </p:sp>
    </p:spTree>
    <p:extLst>
      <p:ext uri="{BB962C8B-B14F-4D97-AF65-F5344CB8AC3E}">
        <p14:creationId xmlns:p14="http://schemas.microsoft.com/office/powerpoint/2010/main" val="3428674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25E94-AC92-C87B-5654-570D6F212E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36AC14-F920-83FD-D29B-374049911DE6}"/>
              </a:ext>
            </a:extLst>
          </p:cNvPr>
          <p:cNvSpPr>
            <a:spLocks noGrp="1"/>
          </p:cNvSpPr>
          <p:nvPr>
            <p:ph idx="1"/>
          </p:nvPr>
        </p:nvSpPr>
        <p:spPr/>
        <p:txBody>
          <a:bodyPr>
            <a:normAutofit/>
          </a:bodyPr>
          <a:lstStyle/>
          <a:p>
            <a:pPr marL="0" indent="0" algn="just">
              <a:buNone/>
            </a:pPr>
            <a:r>
              <a:rPr lang="en-US" dirty="0"/>
              <a:t>If the values of constants “a” and “b” are obtained, the line is completely determined. But the question is how to obtain these values. The answer is provided by the method of least squares. With the little algebra and differential calculus, it can be shown that the following two normal equations, if solved simultaneously, will yield the values of the parameters “a” and “b”. </a:t>
            </a:r>
          </a:p>
        </p:txBody>
      </p:sp>
      <p:pic>
        <p:nvPicPr>
          <p:cNvPr id="5" name="Picture 4">
            <a:extLst>
              <a:ext uri="{FF2B5EF4-FFF2-40B4-BE49-F238E27FC236}">
                <a16:creationId xmlns:a16="http://schemas.microsoft.com/office/drawing/2014/main" id="{DA2B32EE-E334-737C-69FF-0A12FD7DD4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1662" y="4376737"/>
            <a:ext cx="8353425" cy="1190625"/>
          </a:xfrm>
          <a:prstGeom prst="rect">
            <a:avLst/>
          </a:prstGeom>
        </p:spPr>
      </p:pic>
    </p:spTree>
    <p:extLst>
      <p:ext uri="{BB962C8B-B14F-4D97-AF65-F5344CB8AC3E}">
        <p14:creationId xmlns:p14="http://schemas.microsoft.com/office/powerpoint/2010/main" val="3540380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B1B42-8045-6F36-6622-6BF8E85865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4B887E-41E9-4213-59A7-FCC02F1D972C}"/>
              </a:ext>
            </a:extLst>
          </p:cNvPr>
          <p:cNvSpPr>
            <a:spLocks noGrp="1"/>
          </p:cNvSpPr>
          <p:nvPr>
            <p:ph idx="1"/>
          </p:nvPr>
        </p:nvSpPr>
        <p:spPr/>
        <p:txBody>
          <a:bodyPr>
            <a:normAutofit fontScale="92500" lnSpcReduction="10000"/>
          </a:bodyPr>
          <a:lstStyle/>
          <a:p>
            <a:pPr marL="0" indent="0" algn="just">
              <a:buNone/>
            </a:pPr>
            <a:r>
              <a:rPr lang="en-US" dirty="0"/>
              <a:t>This above method is popularly known as direct method, which becomes quite cumbersome when the values of X and Y are large. This work can be simplified if instead of dealing with actual values of X and Y, we take the deviations of X and Y series from their respective means. In that case: </a:t>
            </a:r>
          </a:p>
          <a:p>
            <a:pPr marL="0" indent="0" algn="just">
              <a:buNone/>
            </a:pPr>
            <a:r>
              <a:rPr lang="en-US" dirty="0"/>
              <a:t>Regression equation Y on X: </a:t>
            </a:r>
          </a:p>
          <a:p>
            <a:pPr marL="0" indent="0" algn="just">
              <a:buNone/>
            </a:pPr>
            <a:r>
              <a:rPr lang="en-US" dirty="0"/>
              <a:t>Y = a + </a:t>
            </a:r>
            <a:r>
              <a:rPr lang="en-US" dirty="0" err="1"/>
              <a:t>bX</a:t>
            </a:r>
            <a:r>
              <a:rPr lang="en-US" dirty="0"/>
              <a:t> will change to (Y – Ẏ) = </a:t>
            </a:r>
            <a:r>
              <a:rPr lang="en-US" dirty="0" err="1"/>
              <a:t>byx</a:t>
            </a:r>
            <a:r>
              <a:rPr lang="en-US" dirty="0"/>
              <a:t> (X – Ẋ) </a:t>
            </a:r>
          </a:p>
          <a:p>
            <a:pPr marL="0" indent="0" algn="just">
              <a:buNone/>
            </a:pPr>
            <a:r>
              <a:rPr lang="en-US" dirty="0"/>
              <a:t>Regression equation X on Y: </a:t>
            </a:r>
          </a:p>
          <a:p>
            <a:pPr marL="0" indent="0" algn="just">
              <a:buNone/>
            </a:pPr>
            <a:r>
              <a:rPr lang="en-US" dirty="0"/>
              <a:t>X = a + </a:t>
            </a:r>
            <a:r>
              <a:rPr lang="en-US" dirty="0" err="1"/>
              <a:t>bY</a:t>
            </a:r>
            <a:r>
              <a:rPr lang="en-US" dirty="0"/>
              <a:t> will change to (X – Ẋ) = </a:t>
            </a:r>
            <a:r>
              <a:rPr lang="en-US" dirty="0" err="1"/>
              <a:t>bxy</a:t>
            </a:r>
            <a:r>
              <a:rPr lang="en-US" dirty="0"/>
              <a:t> (Y – Ẏ) </a:t>
            </a:r>
          </a:p>
          <a:p>
            <a:pPr marL="0" indent="0" algn="just">
              <a:buNone/>
            </a:pPr>
            <a:r>
              <a:rPr lang="en-US" dirty="0"/>
              <a:t>In this new form of regression equation, we need to compute only one parameter i.e. “b”. This “b” which is also denoted either “</a:t>
            </a:r>
            <a:r>
              <a:rPr lang="en-US" dirty="0" err="1"/>
              <a:t>byx</a:t>
            </a:r>
            <a:r>
              <a:rPr lang="en-US" dirty="0"/>
              <a:t>” or “</a:t>
            </a:r>
            <a:r>
              <a:rPr lang="en-US" dirty="0" err="1"/>
              <a:t>bxy</a:t>
            </a:r>
            <a:r>
              <a:rPr lang="en-US" dirty="0"/>
              <a:t>” which is called as regression coefficient.</a:t>
            </a:r>
          </a:p>
        </p:txBody>
      </p:sp>
    </p:spTree>
    <p:extLst>
      <p:ext uri="{BB962C8B-B14F-4D97-AF65-F5344CB8AC3E}">
        <p14:creationId xmlns:p14="http://schemas.microsoft.com/office/powerpoint/2010/main" val="654462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8BC63-44A1-FA93-1978-233910A7A928}"/>
              </a:ext>
            </a:extLst>
          </p:cNvPr>
          <p:cNvSpPr>
            <a:spLocks noGrp="1"/>
          </p:cNvSpPr>
          <p:nvPr>
            <p:ph type="title"/>
          </p:nvPr>
        </p:nvSpPr>
        <p:spPr/>
        <p:txBody>
          <a:bodyPr/>
          <a:lstStyle/>
          <a:p>
            <a:r>
              <a:rPr lang="en-US" b="1" dirty="0"/>
              <a:t>Regression Coefficient: </a:t>
            </a:r>
          </a:p>
        </p:txBody>
      </p:sp>
      <p:sp>
        <p:nvSpPr>
          <p:cNvPr id="3" name="Content Placeholder 2">
            <a:extLst>
              <a:ext uri="{FF2B5EF4-FFF2-40B4-BE49-F238E27FC236}">
                <a16:creationId xmlns:a16="http://schemas.microsoft.com/office/drawing/2014/main" id="{F24C16ED-1F61-3174-2FE6-A9E0352766AE}"/>
              </a:ext>
            </a:extLst>
          </p:cNvPr>
          <p:cNvSpPr>
            <a:spLocks noGrp="1"/>
          </p:cNvSpPr>
          <p:nvPr>
            <p:ph idx="1"/>
          </p:nvPr>
        </p:nvSpPr>
        <p:spPr/>
        <p:txBody>
          <a:bodyPr/>
          <a:lstStyle/>
          <a:p>
            <a:pPr marL="0" indent="0" algn="just">
              <a:buNone/>
            </a:pPr>
            <a:r>
              <a:rPr lang="en-US" dirty="0"/>
              <a:t>The quantity “b” in the regression equation is called as the regression coefficient or slope coefficient. Since there are two regression equations, therefore, we have two regression coefficients. </a:t>
            </a:r>
          </a:p>
          <a:p>
            <a:pPr marL="0" indent="0" algn="just">
              <a:buNone/>
            </a:pPr>
            <a:r>
              <a:rPr lang="en-US" dirty="0"/>
              <a:t>1. Regression Coefficient X on Y, symbolically written as “</a:t>
            </a:r>
            <a:r>
              <a:rPr lang="en-US" dirty="0" err="1"/>
              <a:t>bxy</a:t>
            </a:r>
            <a:r>
              <a:rPr lang="en-US" dirty="0"/>
              <a:t>” </a:t>
            </a:r>
          </a:p>
          <a:p>
            <a:pPr marL="0" indent="0" algn="just">
              <a:buNone/>
            </a:pPr>
            <a:r>
              <a:rPr lang="en-US" dirty="0"/>
              <a:t>2. Regression Coefficient Y on X, symbolically written as “</a:t>
            </a:r>
            <a:r>
              <a:rPr lang="en-US" dirty="0" err="1"/>
              <a:t>byx</a:t>
            </a:r>
            <a:r>
              <a:rPr lang="en-US" dirty="0"/>
              <a:t>” </a:t>
            </a:r>
          </a:p>
        </p:txBody>
      </p:sp>
    </p:spTree>
    <p:extLst>
      <p:ext uri="{BB962C8B-B14F-4D97-AF65-F5344CB8AC3E}">
        <p14:creationId xmlns:p14="http://schemas.microsoft.com/office/powerpoint/2010/main" val="25810011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TotalTime>
  <Words>1097</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Century Gothic</vt:lpstr>
      <vt:lpstr>Wingdings 3</vt:lpstr>
      <vt:lpstr>Ion Boardroom</vt:lpstr>
      <vt:lpstr>Regression Analysis</vt:lpstr>
      <vt:lpstr>Meaning:</vt:lpstr>
      <vt:lpstr>Uses of Regression Analysis:</vt:lpstr>
      <vt:lpstr>Regression Lines and Regression Equation: </vt:lpstr>
      <vt:lpstr>PowerPoint Presentation</vt:lpstr>
      <vt:lpstr>PowerPoint Presentation</vt:lpstr>
      <vt:lpstr>PowerPoint Presentation</vt:lpstr>
      <vt:lpstr>PowerPoint Presentation</vt:lpstr>
      <vt:lpstr>Regression Coefficient: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Regression Analysis</dc:title>
  <dc:creator>Ananya Priya</dc:creator>
  <cp:lastModifiedBy>Ananya Priya</cp:lastModifiedBy>
  <cp:revision>1</cp:revision>
  <dcterms:created xsi:type="dcterms:W3CDTF">2023-01-31T18:39:05Z</dcterms:created>
  <dcterms:modified xsi:type="dcterms:W3CDTF">2023-01-31T18:40:28Z</dcterms:modified>
</cp:coreProperties>
</file>